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47700">
              <a:lnSpc>
                <a:spcPct val="100000"/>
              </a:lnSpc>
              <a:buClr>
                <a:srgbClr val="000000"/>
              </a:buClr>
              <a:defRPr sz="1600">
                <a:uFill>
                  <a:solidFill/>
                </a:u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/>
                </a:uFill>
              </a:rPr>
              <a:t>complex understanding of language concepts connected to actions </a:t>
            </a:r>
            <a:endParaRPr sz="1600">
              <a:uFill>
                <a:solidFill/>
              </a:u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647700">
              <a:lnSpc>
                <a:spcPct val="100000"/>
              </a:lnSpc>
              <a:buClr>
                <a:srgbClr val="000000"/>
              </a:buClr>
              <a:defRPr sz="1800"/>
            </a:pPr>
            <a:r>
              <a:rPr sz="1600">
                <a:uFill>
                  <a:solidFill/>
                </a:uFill>
                <a:latin typeface="Century Gothic"/>
                <a:ea typeface="Century Gothic"/>
                <a:cs typeface="Century Gothic"/>
                <a:sym typeface="Century Gothic"/>
              </a:rPr>
              <a:t>manner related task salt shacker </a:t>
            </a:r>
            <a:endParaRPr sz="1600">
              <a:uFill>
                <a:solidFill/>
              </a:u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defTabSz="647700">
              <a:lnSpc>
                <a:spcPct val="100000"/>
              </a:lnSpc>
              <a:buClr>
                <a:srgbClr val="000000"/>
              </a:buClr>
              <a:defRPr sz="1800"/>
            </a:pPr>
            <a:r>
              <a:rPr sz="1600">
                <a:uFill>
                  <a:solidFill/>
                </a:uFill>
                <a:latin typeface="Century Gothic"/>
                <a:ea typeface="Century Gothic"/>
                <a:cs typeface="Century Gothic"/>
                <a:sym typeface="Century Gothic"/>
              </a:rPr>
              <a:t>	salt  being shacked on a plate</a:t>
            </a:r>
            <a:endParaRPr sz="1600">
              <a:uFill>
                <a:solidFill/>
              </a:u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defTabSz="647700">
              <a:lnSpc>
                <a:spcPct val="100000"/>
              </a:lnSpc>
              <a:buClr>
                <a:srgbClr val="000000"/>
              </a:buClr>
              <a:defRPr sz="1800"/>
            </a:pPr>
            <a:r>
              <a:rPr sz="1600">
                <a:uFill>
                  <a:solidFill/>
                </a:uFill>
                <a:latin typeface="Century Gothic"/>
                <a:ea typeface="Century Gothic"/>
                <a:cs typeface="Century Gothic"/>
                <a:sym typeface="Century Gothic"/>
              </a:rPr>
              <a:t>path related stacking cups</a:t>
            </a:r>
            <a:endParaRPr sz="1600">
              <a:uFill>
                <a:solidFill/>
              </a:u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defTabSz="647700">
              <a:lnSpc>
                <a:spcPct val="100000"/>
              </a:lnSpc>
              <a:buClr>
                <a:srgbClr val="000000"/>
              </a:buClr>
              <a:defRPr sz="1800"/>
            </a:pPr>
            <a:r>
              <a:rPr sz="1600">
                <a:uFill>
                  <a:solidFill/>
                </a:uFill>
                <a:latin typeface="Century Gothic"/>
                <a:ea typeface="Century Gothic"/>
                <a:cs typeface="Century Gothic"/>
                <a:sym typeface="Century Gothic"/>
              </a:rPr>
              <a:t>	cups stacked into an other on</a:t>
            </a:r>
            <a:endParaRPr sz="1600">
              <a:uFill>
                <a:solidFill/>
              </a:u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defTabSz="647700">
              <a:lnSpc>
                <a:spcPct val="100000"/>
              </a:lnSpc>
              <a:buClr>
                <a:srgbClr val="000000"/>
              </a:buClr>
              <a:defRPr sz="1800"/>
            </a:pPr>
            <a:endParaRPr sz="1600">
              <a:uFill>
                <a:solidFill/>
              </a:u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647700">
              <a:lnSpc>
                <a:spcPct val="100000"/>
              </a:lnSpc>
              <a:buClr>
                <a:srgbClr val="000000"/>
              </a:buClr>
              <a:defRPr sz="1800"/>
            </a:pPr>
            <a:r>
              <a:rPr sz="1600">
                <a:uFill>
                  <a:solidFill/>
                </a:uFill>
                <a:latin typeface="Century Gothic"/>
                <a:ea typeface="Century Gothic"/>
                <a:cs typeface="Century Gothic"/>
                <a:sym typeface="Century Gothic"/>
              </a:rPr>
              <a:t>action language</a:t>
            </a:r>
            <a:endParaRPr sz="1600">
              <a:uFill>
                <a:solidFill/>
              </a:u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defTabSz="647700">
              <a:lnSpc>
                <a:spcPct val="100000"/>
              </a:lnSpc>
              <a:buClr>
                <a:srgbClr val="000000"/>
              </a:buClr>
              <a:defRPr sz="1800"/>
            </a:pPr>
            <a:r>
              <a:rPr sz="1600">
                <a:uFill>
                  <a:solidFill/>
                </a:uFill>
                <a:latin typeface="Century Gothic"/>
                <a:ea typeface="Century Gothic"/>
                <a:cs typeface="Century Gothic"/>
                <a:sym typeface="Century Gothic"/>
              </a:rPr>
              <a:t>	keyword spotter</a:t>
            </a:r>
            <a:endParaRPr sz="1600">
              <a:uFill>
                <a:solidFill/>
              </a:u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defTabSz="647700">
              <a:lnSpc>
                <a:spcPct val="100000"/>
              </a:lnSpc>
              <a:buClr>
                <a:srgbClr val="000000"/>
              </a:buClr>
              <a:defRPr sz="1800"/>
            </a:pPr>
            <a:r>
              <a:rPr sz="1600">
                <a:uFill>
                  <a:solidFill/>
                </a:uFill>
                <a:latin typeface="Century Gothic"/>
                <a:ea typeface="Century Gothic"/>
                <a:cs typeface="Century Gothic"/>
                <a:sym typeface="Century Gothic"/>
              </a:rPr>
              <a:t>gazing language</a:t>
            </a:r>
            <a:endParaRPr sz="1600">
              <a:uFill>
                <a:solidFill/>
              </a:u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defTabSz="647700">
              <a:lnSpc>
                <a:spcPct val="100000"/>
              </a:lnSpc>
              <a:buClr>
                <a:srgbClr val="000000"/>
              </a:buClr>
              <a:defRPr sz="1800"/>
            </a:pPr>
            <a:r>
              <a:rPr sz="1600">
                <a:uFill>
                  <a:solidFill/>
                </a:uFill>
                <a:latin typeface="Century Gothic"/>
                <a:ea typeface="Century Gothic"/>
                <a:cs typeface="Century Gothic"/>
                <a:sym typeface="Century Gothic"/>
              </a:rPr>
              <a:t>	anticipatory gaze</a:t>
            </a:r>
            <a:endParaRPr sz="1600">
              <a:uFill>
                <a:solidFill/>
              </a:u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miter lim="400000"/>
          </a:ln>
        </p:spPr>
        <p:txBody>
          <a:bodyPr lIns="0" tIns="0" rIns="0" bIns="0" anchor="b">
            <a:normAutofit fontScale="100000" lnSpcReduction="0"/>
          </a:bodyPr>
          <a:lstStyle>
            <a:lvl1pPr defTabSz="584200">
              <a:defRPr sz="80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ln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 marL="0" indent="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pic>
        <p:nvPicPr>
          <p:cNvPr id="10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85800" indent="-336550">
              <a:spcBef>
                <a:spcPts val="900"/>
              </a:spcBef>
              <a:buClr>
                <a:srgbClr val="63750A"/>
              </a:buClr>
              <a:defRPr sz="2400"/>
            </a:lvl2pPr>
            <a:lvl3pPr marL="1035050" indent="-349250">
              <a:spcBef>
                <a:spcPts val="900"/>
              </a:spcBef>
              <a:defRPr sz="2400"/>
            </a:lvl3pPr>
            <a:lvl4pPr marL="1371600" indent="-336550">
              <a:spcBef>
                <a:spcPts val="900"/>
              </a:spcBef>
              <a:buClr>
                <a:srgbClr val="63750A"/>
              </a:buClr>
              <a:defRPr sz="2400"/>
            </a:lvl4pPr>
            <a:lvl5pPr marL="1720850" indent="-349250">
              <a:spcBef>
                <a:spcPts val="9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One</a:t>
            </a:r>
            <a:endParaRPr sz="2800">
              <a:solidFill>
                <a:srgbClr val="6C6C6C"/>
              </a:solidFill>
              <a:uFill>
                <a:solidFill>
                  <a:srgbClr val="6C6C6C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Two</a:t>
            </a:r>
            <a:endParaRPr sz="2400">
              <a:solidFill>
                <a:srgbClr val="6C6C6C"/>
              </a:solidFill>
              <a:uFill>
                <a:solidFill>
                  <a:srgbClr val="6C6C6C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Three</a:t>
            </a:r>
            <a:endParaRPr sz="2400">
              <a:solidFill>
                <a:srgbClr val="6C6C6C"/>
              </a:solidFill>
              <a:uFill>
                <a:solidFill>
                  <a:srgbClr val="6C6C6C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Four</a:t>
            </a:r>
            <a:endParaRPr sz="2400">
              <a:solidFill>
                <a:srgbClr val="6C6C6C"/>
              </a:solidFill>
              <a:uFill>
                <a:solidFill>
                  <a:srgbClr val="6C6C6C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Five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miter lim="400000"/>
          </a:ln>
        </p:spPr>
        <p:txBody>
          <a:bodyPr lIns="0" tIns="0" rIns="0" bIns="0" anchor="b">
            <a:normAutofit fontScale="100000" lnSpcReduction="0"/>
          </a:bodyPr>
          <a:lstStyle>
            <a:lvl1pPr defTabSz="584200">
              <a:defRPr sz="80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3" name="Shape 13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ln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 marL="0" indent="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pic>
        <p:nvPicPr>
          <p:cNvPr id="14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 defTabSz="584200">
              <a:defRPr sz="80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pic>
        <p:nvPicPr>
          <p:cNvPr id="17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miter lim="400000"/>
          </a:ln>
        </p:spPr>
        <p:txBody>
          <a:bodyPr lIns="0" tIns="0" rIns="0" bIns="0" anchor="b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ln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 marL="0" indent="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pic>
        <p:nvPicPr>
          <p:cNvPr id="21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 defTabSz="584200">
              <a:defRPr sz="80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pic>
        <p:nvPicPr>
          <p:cNvPr id="24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 defTabSz="584200">
              <a:defRPr sz="80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>
            <a:miter lim="400000"/>
          </a:ln>
        </p:spPr>
        <p:txBody>
          <a:bodyPr lIns="0" tIns="0" rIns="0" bIns="0" anchor="ctr">
            <a:normAutofit fontScale="100000" lnSpcReduction="0"/>
          </a:bodyPr>
          <a:lstStyle>
            <a:lvl1pPr marL="4445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pic>
        <p:nvPicPr>
          <p:cNvPr id="28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 defTabSz="584200">
              <a:defRPr sz="80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ln>
            <a:miter lim="400000"/>
          </a:ln>
        </p:spPr>
        <p:txBody>
          <a:bodyPr lIns="0" tIns="0" rIns="0" bIns="0" anchor="ctr">
            <a:normAutofit fontScale="100000" lnSpcReduction="0"/>
          </a:bodyPr>
          <a:lstStyle>
            <a:lvl1pPr defTabSz="584200">
              <a:spcBef>
                <a:spcPts val="3200"/>
              </a:spcBef>
              <a:buClrTx/>
              <a:buSzPct val="75000"/>
              <a:buFontTx/>
              <a:buChar char="•"/>
              <a:defRPr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pic>
        <p:nvPicPr>
          <p:cNvPr id="32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ln>
            <a:miter lim="400000"/>
          </a:ln>
        </p:spPr>
        <p:txBody>
          <a:bodyPr lIns="0" tIns="0" rIns="0" bIns="0" anchor="ctr">
            <a:normAutofit fontScale="100000" lnSpcReduction="0"/>
          </a:bodyPr>
          <a:lstStyle>
            <a:lvl1pPr marL="4445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ClrTx/>
              <a:buSzPct val="75000"/>
              <a:buFontTx/>
              <a:buChar char="•"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pic>
        <p:nvPicPr>
          <p:cNvPr id="35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295400" y="9493503"/>
            <a:ext cx="11395007" cy="260097"/>
          </a:xfrm>
          <a:prstGeom prst="rect">
            <a:avLst/>
          </a:prstGeom>
          <a:solidFill>
            <a:srgbClr val="E9EBE4"/>
          </a:solidFill>
          <a:ln w="25400">
            <a:round/>
          </a:ln>
        </p:spPr>
        <p:txBody>
          <a:bodyPr lIns="38100" tIns="38100" rIns="38100" bIns="38100" anchor="ctr"/>
          <a:lstStyle/>
          <a:p>
            <a:pPr lvl="0" defTabSz="825500">
              <a:buClr>
                <a:srgbClr val="FFFFFF"/>
              </a:buCl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3" name="iit-logo-icub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150" y="5147"/>
            <a:ext cx="1735589" cy="15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>
            <p:ph type="title"/>
          </p:nvPr>
        </p:nvSpPr>
        <p:spPr>
          <a:xfrm>
            <a:off x="0" y="1598373"/>
            <a:ext cx="12677424" cy="1295401"/>
          </a:xfrm>
          <a:prstGeom prst="rect">
            <a:avLst/>
          </a:prstGeom>
          <a:solidFill>
            <a:srgbClr val="424242"/>
          </a:solidFill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1584958" y="3691465"/>
            <a:ext cx="10823789" cy="522064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685800" indent="-336550">
              <a:spcBef>
                <a:spcPts val="900"/>
              </a:spcBef>
              <a:buClr>
                <a:srgbClr val="63750A"/>
              </a:buClr>
              <a:defRPr sz="2400"/>
            </a:lvl2pPr>
            <a:lvl3pPr marL="1035050" indent="-349250">
              <a:spcBef>
                <a:spcPts val="900"/>
              </a:spcBef>
              <a:defRPr sz="2400"/>
            </a:lvl3pPr>
            <a:lvl4pPr marL="1371600" indent="-336550">
              <a:spcBef>
                <a:spcPts val="900"/>
              </a:spcBef>
              <a:buClr>
                <a:srgbClr val="63750A"/>
              </a:buClr>
              <a:defRPr sz="2400"/>
            </a:lvl4pPr>
            <a:lvl5pPr marL="1720850" indent="-349250">
              <a:spcBef>
                <a:spcPts val="900"/>
              </a:spcBef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One</a:t>
            </a:r>
            <a:endParaRPr sz="2800">
              <a:solidFill>
                <a:srgbClr val="6C6C6C"/>
              </a:solidFill>
              <a:uFill>
                <a:solidFill>
                  <a:srgbClr val="6C6C6C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Two</a:t>
            </a:r>
            <a:endParaRPr sz="2400">
              <a:solidFill>
                <a:srgbClr val="6C6C6C"/>
              </a:solidFill>
              <a:uFill>
                <a:solidFill>
                  <a:srgbClr val="6C6C6C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Three</a:t>
            </a:r>
            <a:endParaRPr sz="2400">
              <a:solidFill>
                <a:srgbClr val="6C6C6C"/>
              </a:solidFill>
              <a:uFill>
                <a:solidFill>
                  <a:srgbClr val="6C6C6C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Four</a:t>
            </a:r>
            <a:endParaRPr sz="2400">
              <a:solidFill>
                <a:srgbClr val="6C6C6C"/>
              </a:solidFill>
              <a:uFill>
                <a:solidFill>
                  <a:srgbClr val="6C6C6C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2704430" y="9499600"/>
            <a:ext cx="243744" cy="241300"/>
          </a:xfrm>
          <a:prstGeom prst="rect">
            <a:avLst/>
          </a:prstGeom>
          <a:ln w="12700">
            <a:round/>
          </a:ln>
        </p:spPr>
        <p:txBody>
          <a:bodyPr wrap="none" lIns="38100" tIns="38100" rIns="38100" bIns="38100" anchor="ctr">
            <a:spAutoFit/>
          </a:bodyPr>
          <a:lstStyle>
            <a:lvl1pPr defTabSz="1295400">
              <a:defRPr sz="11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 advClick="1"/>
  <p:txStyles>
    <p:titleStyle>
      <a:lvl1pPr algn="ctr" defTabSz="1295400">
        <a:defRPr sz="50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1pPr>
      <a:lvl2pPr indent="228600" algn="ctr" defTabSz="1295400">
        <a:defRPr sz="50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2pPr>
      <a:lvl3pPr indent="457200" algn="ctr" defTabSz="1295400">
        <a:defRPr sz="50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3pPr>
      <a:lvl4pPr indent="685800" algn="ctr" defTabSz="1295400">
        <a:defRPr sz="50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4pPr>
      <a:lvl5pPr indent="914400" algn="ctr" defTabSz="1295400">
        <a:defRPr sz="50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5pPr>
      <a:lvl6pPr indent="1143000" algn="ctr" defTabSz="1295400">
        <a:defRPr sz="50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6pPr>
      <a:lvl7pPr indent="1371600" algn="ctr" defTabSz="1295400">
        <a:defRPr sz="50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7pPr>
      <a:lvl8pPr indent="1600200" algn="ctr" defTabSz="1295400">
        <a:defRPr sz="50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8pPr>
      <a:lvl9pPr indent="1828800" algn="ctr" defTabSz="1295400">
        <a:defRPr sz="50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indent="-342900" defTabSz="1295400">
        <a:spcBef>
          <a:spcPts val="2800"/>
        </a:spcBef>
        <a:buClr>
          <a:srgbClr val="B0CF1A"/>
        </a:buClr>
        <a:buSzPct val="100000"/>
        <a:buFont typeface="Wingdings 2"/>
        <a:buChar char=""/>
        <a:defRPr sz="2800">
          <a:solidFill>
            <a:srgbClr val="6C6C6C"/>
          </a:solidFill>
          <a:uFill>
            <a:solidFill>
              <a:srgbClr val="6C6C6C"/>
            </a:solidFill>
          </a:uFill>
          <a:latin typeface="Century Gothic"/>
          <a:ea typeface="Century Gothic"/>
          <a:cs typeface="Century Gothic"/>
          <a:sym typeface="Century Gothic"/>
        </a:defRPr>
      </a:lvl1pPr>
      <a:lvl2pPr marL="741891" indent="-392641" defTabSz="1295400">
        <a:spcBef>
          <a:spcPts val="2800"/>
        </a:spcBef>
        <a:buClr>
          <a:srgbClr val="B0CF1A"/>
        </a:buClr>
        <a:buSzPct val="100000"/>
        <a:buFont typeface="Wingdings 2"/>
        <a:buChar char=""/>
        <a:defRPr sz="2800">
          <a:solidFill>
            <a:srgbClr val="6C6C6C"/>
          </a:solidFill>
          <a:uFill>
            <a:solidFill>
              <a:srgbClr val="6C6C6C"/>
            </a:solidFill>
          </a:uFill>
          <a:latin typeface="Century Gothic"/>
          <a:ea typeface="Century Gothic"/>
          <a:cs typeface="Century Gothic"/>
          <a:sym typeface="Century Gothic"/>
        </a:defRPr>
      </a:lvl2pPr>
      <a:lvl3pPr marL="1093258" indent="-407458" defTabSz="1295400">
        <a:spcBef>
          <a:spcPts val="2800"/>
        </a:spcBef>
        <a:buClr>
          <a:srgbClr val="B0CF1A"/>
        </a:buClr>
        <a:buSzPct val="100000"/>
        <a:buFont typeface="Wingdings 2"/>
        <a:buChar char=""/>
        <a:defRPr sz="2800">
          <a:solidFill>
            <a:srgbClr val="6C6C6C"/>
          </a:solidFill>
          <a:uFill>
            <a:solidFill>
              <a:srgbClr val="6C6C6C"/>
            </a:solidFill>
          </a:uFill>
          <a:latin typeface="Century Gothic"/>
          <a:ea typeface="Century Gothic"/>
          <a:cs typeface="Century Gothic"/>
          <a:sym typeface="Century Gothic"/>
        </a:defRPr>
      </a:lvl3pPr>
      <a:lvl4pPr marL="1427691" indent="-392641" defTabSz="1295400">
        <a:spcBef>
          <a:spcPts val="2800"/>
        </a:spcBef>
        <a:buClr>
          <a:srgbClr val="B0CF1A"/>
        </a:buClr>
        <a:buSzPct val="100000"/>
        <a:buFont typeface="Wingdings 2"/>
        <a:buChar char=""/>
        <a:defRPr sz="2800">
          <a:solidFill>
            <a:srgbClr val="6C6C6C"/>
          </a:solidFill>
          <a:uFill>
            <a:solidFill>
              <a:srgbClr val="6C6C6C"/>
            </a:solidFill>
          </a:uFill>
          <a:latin typeface="Century Gothic"/>
          <a:ea typeface="Century Gothic"/>
          <a:cs typeface="Century Gothic"/>
          <a:sym typeface="Century Gothic"/>
        </a:defRPr>
      </a:lvl4pPr>
      <a:lvl5pPr marL="1779058" indent="-407458" defTabSz="1295400">
        <a:spcBef>
          <a:spcPts val="2800"/>
        </a:spcBef>
        <a:buClr>
          <a:srgbClr val="B0CF1A"/>
        </a:buClr>
        <a:buSzPct val="100000"/>
        <a:buFont typeface="Wingdings 2"/>
        <a:buChar char=""/>
        <a:defRPr sz="2800">
          <a:solidFill>
            <a:srgbClr val="6C6C6C"/>
          </a:solidFill>
          <a:uFill>
            <a:solidFill>
              <a:srgbClr val="6C6C6C"/>
            </a:solidFill>
          </a:uFill>
          <a:latin typeface="Century Gothic"/>
          <a:ea typeface="Century Gothic"/>
          <a:cs typeface="Century Gothic"/>
          <a:sym typeface="Century Gothic"/>
        </a:defRPr>
      </a:lvl5pPr>
      <a:lvl6pPr marL="3117850" indent="-666750" defTabSz="1295400">
        <a:spcBef>
          <a:spcPts val="2800"/>
        </a:spcBef>
        <a:buClr>
          <a:srgbClr val="B0CF1A"/>
        </a:buClr>
        <a:buSzPct val="171000"/>
        <a:buFont typeface="Wingdings 2"/>
        <a:buChar char=""/>
        <a:defRPr sz="2800">
          <a:solidFill>
            <a:srgbClr val="6C6C6C"/>
          </a:solidFill>
          <a:uFill>
            <a:solidFill>
              <a:srgbClr val="6C6C6C"/>
            </a:solidFill>
          </a:uFill>
          <a:latin typeface="Century Gothic"/>
          <a:ea typeface="Century Gothic"/>
          <a:cs typeface="Century Gothic"/>
          <a:sym typeface="Century Gothic"/>
        </a:defRPr>
      </a:lvl6pPr>
      <a:lvl7pPr marL="3473450" indent="-666750" defTabSz="1295400">
        <a:spcBef>
          <a:spcPts val="2800"/>
        </a:spcBef>
        <a:buClr>
          <a:srgbClr val="B0CF1A"/>
        </a:buClr>
        <a:buSzPct val="171000"/>
        <a:buFont typeface="Wingdings 2"/>
        <a:buChar char=""/>
        <a:defRPr sz="2800">
          <a:solidFill>
            <a:srgbClr val="6C6C6C"/>
          </a:solidFill>
          <a:uFill>
            <a:solidFill>
              <a:srgbClr val="6C6C6C"/>
            </a:solidFill>
          </a:uFill>
          <a:latin typeface="Century Gothic"/>
          <a:ea typeface="Century Gothic"/>
          <a:cs typeface="Century Gothic"/>
          <a:sym typeface="Century Gothic"/>
        </a:defRPr>
      </a:lvl7pPr>
      <a:lvl8pPr marL="3829050" indent="-666750" defTabSz="1295400">
        <a:spcBef>
          <a:spcPts val="2800"/>
        </a:spcBef>
        <a:buClr>
          <a:srgbClr val="B0CF1A"/>
        </a:buClr>
        <a:buSzPct val="171000"/>
        <a:buFont typeface="Wingdings 2"/>
        <a:buChar char=""/>
        <a:defRPr sz="2800">
          <a:solidFill>
            <a:srgbClr val="6C6C6C"/>
          </a:solidFill>
          <a:uFill>
            <a:solidFill>
              <a:srgbClr val="6C6C6C"/>
            </a:solidFill>
          </a:uFill>
          <a:latin typeface="Century Gothic"/>
          <a:ea typeface="Century Gothic"/>
          <a:cs typeface="Century Gothic"/>
          <a:sym typeface="Century Gothic"/>
        </a:defRPr>
      </a:lvl8pPr>
      <a:lvl9pPr marL="4184650" indent="-666750" defTabSz="1295400">
        <a:spcBef>
          <a:spcPts val="2800"/>
        </a:spcBef>
        <a:buClr>
          <a:srgbClr val="B0CF1A"/>
        </a:buClr>
        <a:buSzPct val="171000"/>
        <a:buFont typeface="Wingdings 2"/>
        <a:buChar char=""/>
        <a:defRPr sz="2800">
          <a:solidFill>
            <a:srgbClr val="6C6C6C"/>
          </a:solidFill>
          <a:uFill>
            <a:solidFill>
              <a:srgbClr val="6C6C6C"/>
            </a:solidFill>
          </a:uFill>
          <a:latin typeface="Century Gothic"/>
          <a:ea typeface="Century Gothic"/>
          <a:cs typeface="Century Gothic"/>
          <a:sym typeface="Century Gothic"/>
        </a:defRPr>
      </a:lvl9pPr>
    </p:bodyStyle>
    <p:otherStyle>
      <a:lvl1pPr algn="ctr" defTabSz="1295400">
        <a:defRPr sz="1100">
          <a:solidFill>
            <a:schemeClr val="tx1"/>
          </a:solidFill>
          <a:uFill>
            <a:solidFill>
              <a:srgbClr val="6C6C6C"/>
            </a:solidFill>
          </a:uFill>
          <a:latin typeface="+mn-lt"/>
          <a:ea typeface="+mn-ea"/>
          <a:cs typeface="+mn-cs"/>
          <a:sym typeface="Century Gothic"/>
        </a:defRPr>
      </a:lvl1pPr>
      <a:lvl2pPr algn="ctr" defTabSz="1295400">
        <a:defRPr sz="1100">
          <a:solidFill>
            <a:schemeClr val="tx1"/>
          </a:solidFill>
          <a:uFill>
            <a:solidFill>
              <a:srgbClr val="6C6C6C"/>
            </a:solidFill>
          </a:uFill>
          <a:latin typeface="+mn-lt"/>
          <a:ea typeface="+mn-ea"/>
          <a:cs typeface="+mn-cs"/>
          <a:sym typeface="Century Gothic"/>
        </a:defRPr>
      </a:lvl2pPr>
      <a:lvl3pPr algn="ctr" defTabSz="1295400">
        <a:defRPr sz="1100">
          <a:solidFill>
            <a:schemeClr val="tx1"/>
          </a:solidFill>
          <a:uFill>
            <a:solidFill>
              <a:srgbClr val="6C6C6C"/>
            </a:solidFill>
          </a:uFill>
          <a:latin typeface="+mn-lt"/>
          <a:ea typeface="+mn-ea"/>
          <a:cs typeface="+mn-cs"/>
          <a:sym typeface="Century Gothic"/>
        </a:defRPr>
      </a:lvl3pPr>
      <a:lvl4pPr algn="ctr" defTabSz="1295400">
        <a:defRPr sz="1100">
          <a:solidFill>
            <a:schemeClr val="tx1"/>
          </a:solidFill>
          <a:uFill>
            <a:solidFill>
              <a:srgbClr val="6C6C6C"/>
            </a:solidFill>
          </a:uFill>
          <a:latin typeface="+mn-lt"/>
          <a:ea typeface="+mn-ea"/>
          <a:cs typeface="+mn-cs"/>
          <a:sym typeface="Century Gothic"/>
        </a:defRPr>
      </a:lvl4pPr>
      <a:lvl5pPr algn="ctr" defTabSz="1295400">
        <a:defRPr sz="1100">
          <a:solidFill>
            <a:schemeClr val="tx1"/>
          </a:solidFill>
          <a:uFill>
            <a:solidFill>
              <a:srgbClr val="6C6C6C"/>
            </a:solidFill>
          </a:uFill>
          <a:latin typeface="+mn-lt"/>
          <a:ea typeface="+mn-ea"/>
          <a:cs typeface="+mn-cs"/>
          <a:sym typeface="Century Gothic"/>
        </a:defRPr>
      </a:lvl5pPr>
      <a:lvl6pPr algn="ctr" defTabSz="1295400">
        <a:defRPr sz="1100">
          <a:solidFill>
            <a:schemeClr val="tx1"/>
          </a:solidFill>
          <a:uFill>
            <a:solidFill>
              <a:srgbClr val="6C6C6C"/>
            </a:solidFill>
          </a:uFill>
          <a:latin typeface="+mn-lt"/>
          <a:ea typeface="+mn-ea"/>
          <a:cs typeface="+mn-cs"/>
          <a:sym typeface="Century Gothic"/>
        </a:defRPr>
      </a:lvl6pPr>
      <a:lvl7pPr algn="ctr" defTabSz="1295400">
        <a:defRPr sz="1100">
          <a:solidFill>
            <a:schemeClr val="tx1"/>
          </a:solidFill>
          <a:uFill>
            <a:solidFill>
              <a:srgbClr val="6C6C6C"/>
            </a:solidFill>
          </a:uFill>
          <a:latin typeface="+mn-lt"/>
          <a:ea typeface="+mn-ea"/>
          <a:cs typeface="+mn-cs"/>
          <a:sym typeface="Century Gothic"/>
        </a:defRPr>
      </a:lvl7pPr>
      <a:lvl8pPr algn="ctr" defTabSz="1295400">
        <a:defRPr sz="1100">
          <a:solidFill>
            <a:schemeClr val="tx1"/>
          </a:solidFill>
          <a:uFill>
            <a:solidFill>
              <a:srgbClr val="6C6C6C"/>
            </a:solidFill>
          </a:uFill>
          <a:latin typeface="+mn-lt"/>
          <a:ea typeface="+mn-ea"/>
          <a:cs typeface="+mn-cs"/>
          <a:sym typeface="Century Gothic"/>
        </a:defRPr>
      </a:lvl8pPr>
      <a:lvl9pPr algn="ctr" defTabSz="1295400">
        <a:defRPr sz="1100">
          <a:solidFill>
            <a:schemeClr val="tx1"/>
          </a:solidFill>
          <a:uFill>
            <a:solidFill>
              <a:srgbClr val="6C6C6C"/>
            </a:solidFill>
          </a:uFill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14094">
              <a:defRPr sz="1800"/>
            </a:pPr>
            <a:r>
              <a:rPr sz="7000"/>
              <a:t>Human-Robot Interaction:</a:t>
            </a:r>
            <a:endParaRPr sz="7000"/>
          </a:p>
          <a:p>
            <a:pPr lvl="0" defTabSz="514094">
              <a:defRPr sz="1800"/>
            </a:pPr>
            <a:r>
              <a:rPr sz="7000"/>
              <a:t>Attention System 1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75931">
              <a:defRPr sz="1800"/>
            </a:pPr>
            <a:r>
              <a:rPr sz="2277"/>
              <a:t>by Dr. Katrin S. Lohan</a:t>
            </a:r>
            <a:endParaRPr sz="2277"/>
          </a:p>
          <a:p>
            <a:pPr lvl="0" defTabSz="375931">
              <a:defRPr sz="1800"/>
            </a:pPr>
            <a:r>
              <a:rPr sz="2277"/>
              <a:t>*Multiple slides over the course adapted form T. N. Vikram@ University Bielefeld 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Existing Approaches 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Multiscale image analysis 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Entropy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Self-Similarity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Center-Surround approach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Distance transform 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Global Contrast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Symmetry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 Local steering kernels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 Graphical model 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 lvl="0">
              <a:defRPr sz="1800"/>
            </a:pPr>
            <a:r>
              <a:rPr sz="7519"/>
              <a:t>Multiscale Visual Saliency </a:t>
            </a:r>
          </a:p>
        </p:txBody>
      </p:sp>
      <p:pic>
        <p:nvPicPr>
          <p:cNvPr id="88" name="Screen Shot 2015-02-16 at 16.36.4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518" y="2008127"/>
            <a:ext cx="8603115" cy="7268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Graph-based Visual Saliency </a:t>
            </a:r>
          </a:p>
        </p:txBody>
      </p:sp>
      <p:pic>
        <p:nvPicPr>
          <p:cNvPr id="91" name="Screen Shot 2015-02-16 at 16.38.2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132" y="2566657"/>
            <a:ext cx="11842536" cy="6855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Image Mean-based Visual Saliency </a:t>
            </a:r>
          </a:p>
        </p:txBody>
      </p:sp>
      <p:pic>
        <p:nvPicPr>
          <p:cNvPr id="94" name="Screen Shot 2015-02-16 at 16.40.3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903" y="2876696"/>
            <a:ext cx="12406994" cy="6017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Experiments on Eye-Gaze data 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500"/>
            </a:lvl1pPr>
          </a:lstStyle>
          <a:p>
            <a:pPr lvl="0">
              <a:defRPr sz="1800"/>
            </a:pPr>
            <a:r>
              <a:rPr sz="2500"/>
              <a:t>        Image                    Ground-Truth Fixation Density          Saliency Map </a:t>
            </a:r>
          </a:p>
        </p:txBody>
      </p:sp>
      <p:pic>
        <p:nvPicPr>
          <p:cNvPr id="98" name="Screen Shot 2015-02-16 at 17.09.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264" y="4430644"/>
            <a:ext cx="11342272" cy="2632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Experiments on Eye-Gaze data </a:t>
            </a:r>
          </a:p>
        </p:txBody>
      </p:sp>
      <p:pic>
        <p:nvPicPr>
          <p:cNvPr id="101" name="Screen Shot 2015-02-16 at 17.13.3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205" y="2383350"/>
            <a:ext cx="10994390" cy="6739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1030000" y="8216900"/>
            <a:ext cx="6730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[3]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Experiments on Salient Region Detection 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383926" y="2819400"/>
            <a:ext cx="12393068" cy="4715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       Input Image        Saliency Map         Ground-Truth   Detected Foreground </a:t>
            </a:r>
          </a:p>
        </p:txBody>
      </p:sp>
      <p:pic>
        <p:nvPicPr>
          <p:cNvPr id="106" name="Screen Shot 2015-02-16 at 16.14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387" y="3113440"/>
            <a:ext cx="2663169" cy="3526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Screen Shot 2015-02-16 at 16.20.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3398" y="3113440"/>
            <a:ext cx="2647787" cy="3526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Screen Shot 2015-02-16 at 16.15.4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6028" y="3112368"/>
            <a:ext cx="2663169" cy="352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Screen Shot 2015-02-16 at 17.14.5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4038" y="3113440"/>
            <a:ext cx="2688049" cy="35267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7548959" y="8904564"/>
            <a:ext cx="359648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200"/>
              <a:t>Compute F-measure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1" name="Shape 111"/>
          <p:cNvSpPr/>
          <p:nvPr/>
        </p:nvSpPr>
        <p:spPr>
          <a:xfrm rot="2671945">
            <a:off x="7349243" y="7781574"/>
            <a:ext cx="1915310" cy="9058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" name="Shape 112"/>
          <p:cNvSpPr/>
          <p:nvPr/>
        </p:nvSpPr>
        <p:spPr>
          <a:xfrm flipH="1" rot="18852957">
            <a:off x="9266943" y="7781574"/>
            <a:ext cx="1915310" cy="9058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" grpId="1"/>
      <p:bldP build="whole" bldLvl="1" animBg="1" rev="0" advAuto="0" spid="109" grpId="4"/>
      <p:bldP build="whole" bldLvl="1" animBg="1" rev="0" advAuto="0" spid="107" grpId="2"/>
      <p:bldP build="whole" bldLvl="1" animBg="1" rev="0" advAuto="0" spid="108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 lvl="0">
              <a:defRPr sz="1800"/>
            </a:pPr>
            <a:r>
              <a:rPr sz="6880"/>
              <a:t>Summary: Saliency systems 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For robotics applications use a light weight methods like Mean or Random contrast based saliency </a:t>
            </a:r>
            <a:endParaRPr sz="3600"/>
          </a:p>
          <a:p>
            <a:pPr lvl="0">
              <a:defRPr sz="1800"/>
            </a:pPr>
            <a:r>
              <a:rPr sz="3600"/>
              <a:t>Graph and Multiscale saliency are ideal for psychological experiment modelling </a:t>
            </a:r>
            <a:endParaRPr sz="3600"/>
          </a:p>
          <a:p>
            <a:pPr lvl="0">
              <a:defRPr sz="1800"/>
            </a:pPr>
            <a:r>
              <a:rPr sz="3600"/>
              <a:t>O(Mean) &lt; O(Random) &lt; O(Multiscale) &lt; O(Graph)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 lvl="0">
              <a:defRPr sz="1800"/>
            </a:pPr>
            <a:r>
              <a:rPr sz="7760"/>
              <a:t>References and test-sets 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952500" y="2603500"/>
            <a:ext cx="11099800" cy="3000276"/>
          </a:xfrm>
          <a:prstGeom prst="rect">
            <a:avLst/>
          </a:prstGeom>
        </p:spPr>
        <p:txBody>
          <a:bodyPr/>
          <a:lstStyle/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Microsoft Salient Object Dataset – 5000 Images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Berkley Salient Object Dataset – 300 Images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York University Eye Fixation Dataset – 120 Images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MIT Eye Fixation Dataset – 1003 Images </a:t>
            </a:r>
          </a:p>
        </p:txBody>
      </p:sp>
      <p:pic>
        <p:nvPicPr>
          <p:cNvPr id="119" name="Screen Shot 2015-02-16 at 17.24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618" y="5981834"/>
            <a:ext cx="9875564" cy="3403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Anticipatory Gaze</a:t>
            </a:r>
          </a:p>
        </p:txBody>
      </p:sp>
      <p:sp>
        <p:nvSpPr>
          <p:cNvPr id="122" name="Shape 1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anticipatory gaze has been shown to be connected to the Mirror Neurons system [4]</a:t>
            </a:r>
            <a:endParaRPr sz="3600"/>
          </a:p>
          <a:p>
            <a:pPr lvl="0">
              <a:defRPr sz="1800"/>
            </a:pPr>
            <a:r>
              <a:rPr sz="3600"/>
              <a:t>it presents a inside to the top-down component of visual attention mechanism:</a:t>
            </a:r>
            <a:endParaRPr sz="3600"/>
          </a:p>
          <a:p>
            <a:pPr lvl="1">
              <a:defRPr sz="1800"/>
            </a:pPr>
            <a:r>
              <a:rPr sz="3600"/>
              <a:t>cognitive process </a:t>
            </a:r>
            <a:endParaRPr sz="3600"/>
          </a:p>
          <a:p>
            <a:pPr lvl="1">
              <a:defRPr sz="1800"/>
            </a:pPr>
            <a:r>
              <a:rPr sz="3600"/>
              <a:t>anticipate a goal of an action 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Attention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Attention is the behavioural and cognitive process of selectively concentrating on a discrete aspect of information, whether deemed subjective or objective, while ignoring other perceivable information. </a:t>
            </a:r>
            <a:endParaRPr sz="3600"/>
          </a:p>
          <a:p>
            <a:pPr lvl="0">
              <a:defRPr sz="1800"/>
            </a:pPr>
            <a:r>
              <a:rPr sz="3600"/>
              <a:t>Attention has also been referred to as the allocation of limited processing resources.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The concept of Manner and Path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xfrm>
            <a:off x="952500" y="2603500"/>
            <a:ext cx="7927579" cy="6286500"/>
          </a:xfrm>
          <a:prstGeom prst="rect">
            <a:avLst/>
          </a:prstGeom>
        </p:spPr>
        <p:txBody>
          <a:bodyPr/>
          <a:lstStyle/>
          <a:p>
            <a:pPr lvl="0" marL="311150" indent="-311150" defTabSz="408940">
              <a:spcBef>
                <a:spcPts val="2900"/>
              </a:spcBef>
              <a:defRPr sz="1800"/>
            </a:pPr>
            <a:r>
              <a:rPr sz="2520"/>
              <a:t>children tend to learn verbs later than nouns (e.g., Choi &amp; Bowerman,1991; Choi &amp; Gopnik, 1995, but see Tardiff, 1996)‏</a:t>
            </a:r>
            <a:endParaRPr sz="2520"/>
          </a:p>
          <a:p>
            <a:pPr lvl="0" marL="311150" indent="-311150" defTabSz="408940">
              <a:spcBef>
                <a:spcPts val="2900"/>
              </a:spcBef>
              <a:defRPr sz="1800"/>
            </a:pPr>
            <a:r>
              <a:rPr sz="2520">
                <a:uFill>
                  <a:solidFill>
                    <a:srgbClr val="606060"/>
                  </a:solidFill>
                </a:uFill>
              </a:rPr>
              <a:t>Building an arsenal of verbs requires more than just attaching labels to actions:</a:t>
            </a:r>
            <a:endParaRPr sz="2520">
              <a:uFill>
                <a:solidFill>
                  <a:srgbClr val="606060"/>
                </a:solidFill>
              </a:uFill>
            </a:endParaRPr>
          </a:p>
          <a:p>
            <a:pPr lvl="1" marL="622300" indent="-311150" defTabSz="408940">
              <a:spcBef>
                <a:spcPts val="2900"/>
              </a:spcBef>
              <a:defRPr sz="1800"/>
            </a:pPr>
            <a:r>
              <a:rPr sz="2520"/>
              <a:t>Infants must pay attention to the non-linguistic components of actions that words encode, such as path and manner.</a:t>
            </a:r>
            <a:endParaRPr sz="2520"/>
          </a:p>
          <a:p>
            <a:pPr lvl="1" marL="622300" indent="-311150" defTabSz="408940">
              <a:spcBef>
                <a:spcPts val="2900"/>
              </a:spcBef>
              <a:defRPr sz="1800"/>
            </a:pPr>
            <a:r>
              <a:rPr sz="2520"/>
              <a:t>Next, when actions meet words, they attach a label to these actions.</a:t>
            </a:r>
            <a:endParaRPr sz="2520"/>
          </a:p>
          <a:p>
            <a:pPr lvl="1" marL="622300" indent="-311150" defTabSz="408940">
              <a:spcBef>
                <a:spcPts val="2900"/>
              </a:spcBef>
              <a:defRPr sz="1800"/>
            </a:pPr>
            <a:r>
              <a:rPr sz="2520"/>
              <a:t>Finally, they begin to use these</a:t>
            </a:r>
            <a:r>
              <a:rPr sz="252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sz="2520"/>
              <a:t>verbs productively in their grammar.</a:t>
            </a:r>
          </a:p>
        </p:txBody>
      </p:sp>
      <p:pic>
        <p:nvPicPr>
          <p:cNvPr id="126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9255" y="3962400"/>
            <a:ext cx="4208745" cy="426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action_cu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70900" y="7016867"/>
            <a:ext cx="4305300" cy="1794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action_sal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9300" y="4069926"/>
            <a:ext cx="2362200" cy="178477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90727">
              <a:defRPr sz="1800"/>
            </a:pPr>
            <a:r>
              <a:rPr sz="6719"/>
              <a:t>Language, action and eye gaze</a:t>
            </a:r>
            <a:r>
              <a:rPr sz="2016"/>
              <a:t> 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4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5012" y="3627888"/>
            <a:ext cx="7696201" cy="5808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Summary:Co-development [5]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7825" indent="-377825" defTabSz="496570">
              <a:spcBef>
                <a:spcPts val="3500"/>
              </a:spcBef>
              <a:defRPr sz="1800"/>
            </a:pPr>
            <a:r>
              <a:rPr sz="3060"/>
              <a:t>in manner-oriented tasks, like the saltshaker task, parents name the object during an attention-getting gesture (looming action)</a:t>
            </a:r>
            <a:endParaRPr sz="3060"/>
          </a:p>
          <a:p>
            <a:pPr lvl="0" marL="377825" indent="-377825" defTabSz="496570">
              <a:spcBef>
                <a:spcPts val="3500"/>
              </a:spcBef>
              <a:defRPr sz="1800"/>
            </a:pPr>
            <a:r>
              <a:rPr sz="3060"/>
              <a:t>a looming detection could support keyword learning</a:t>
            </a:r>
            <a:endParaRPr sz="3060"/>
          </a:p>
          <a:p>
            <a:pPr lvl="0" marL="377825" indent="-377825" defTabSz="496570">
              <a:spcBef>
                <a:spcPts val="3500"/>
              </a:spcBef>
              <a:defRPr sz="1800"/>
            </a:pPr>
            <a:r>
              <a:rPr sz="3060"/>
              <a:t>lexical infants present more anticipatory gazing behaviour than early-lexical and pre-lexical infants, in a path-oriented task.</a:t>
            </a:r>
            <a:endParaRPr sz="3060"/>
          </a:p>
          <a:p>
            <a:pPr lvl="0" marL="377825" indent="-377825" defTabSz="496570">
              <a:spcBef>
                <a:spcPts val="3500"/>
              </a:spcBef>
              <a:defRPr sz="1800"/>
            </a:pPr>
            <a:r>
              <a:rPr sz="3060"/>
              <a:t>only in path-oriented tasks, an anticipatory gazing behaviour can be found, thus a robot should be able to distinguish these two concepts to give an appropriate feedback 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Detection of path and manner oriented actions</a:t>
            </a:r>
          </a:p>
        </p:txBody>
      </p:sp>
      <p:pic>
        <p:nvPicPr>
          <p:cNvPr id="144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000" y="3352800"/>
            <a:ext cx="6616700" cy="591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Detection of path and manner oriented actions</a:t>
            </a:r>
          </a:p>
        </p:txBody>
      </p:sp>
      <p:pic>
        <p:nvPicPr>
          <p:cNvPr id="147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6726" y="2921000"/>
            <a:ext cx="8326174" cy="566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anticipator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28039" y="3144409"/>
            <a:ext cx="9627361" cy="5415391"/>
          </a:xfrm>
          <a:prstGeom prst="rect">
            <a:avLst/>
          </a:prstGeom>
        </p:spPr>
      </p:pic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Anticipatory gaze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 lvl="0">
              <a:defRPr sz="1800"/>
            </a:pPr>
            <a:r>
              <a:rPr sz="6800"/>
              <a:t>Summary: Anticipatory gaze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 first approach to anticipate a goal position by tracking the previous path of the object</a:t>
            </a:r>
            <a:endParaRPr sz="3600"/>
          </a:p>
          <a:p>
            <a:pPr lvl="0">
              <a:defRPr sz="1800"/>
            </a:pPr>
            <a:r>
              <a:rPr sz="3600"/>
              <a:t> distinguish manner- and path- oriented objects only by their trajectory, using a neural network</a:t>
            </a:r>
          </a:p>
        </p:txBody>
      </p:sp>
      <p:sp>
        <p:nvSpPr>
          <p:cNvPr id="154" name="Shape 154"/>
          <p:cNvSpPr/>
          <p:nvPr/>
        </p:nvSpPr>
        <p:spPr>
          <a:xfrm>
            <a:off x="8953500" y="9042400"/>
            <a:ext cx="3467100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 defTabSz="1295400">
              <a:buClr>
                <a:srgbClr val="000000"/>
              </a:buClr>
              <a:def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[Partmann MSc. 2011]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References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356362">
              <a:spcBef>
                <a:spcPts val="2500"/>
              </a:spcBef>
              <a:buSzTx/>
              <a:buNone/>
              <a:defRPr sz="1800"/>
            </a:pPr>
            <a:r>
              <a:rPr sz="2196"/>
              <a:t>[1] Jonides, J. (1983). Further toward a model of the mind’s eye’s movement. Bulletin of the Psychonomic Society, 21(4), 247-250.</a:t>
            </a:r>
            <a:endParaRPr sz="2196"/>
          </a:p>
          <a:p>
            <a:pPr lvl="0" marL="0" indent="0" defTabSz="356362">
              <a:spcBef>
                <a:spcPts val="2500"/>
              </a:spcBef>
              <a:buSzTx/>
              <a:buNone/>
              <a:defRPr sz="1800"/>
            </a:pPr>
            <a:r>
              <a:rPr sz="2196"/>
              <a:t>[2] ITTI, Laurent; KOCH, Christof; NIEBUR, Ernst. A model of saliency-based visual attention for rapid scene analysis. IEEE Transactions on pattern analysis and machine intelligence, 1998, 20. Jg., Nr. 11, S. 1254-1259.</a:t>
            </a:r>
            <a:endParaRPr sz="2196"/>
          </a:p>
          <a:p>
            <a:pPr lvl="0" marL="0" indent="0" defTabSz="356362">
              <a:spcBef>
                <a:spcPts val="2500"/>
              </a:spcBef>
              <a:buSzTx/>
              <a:buNone/>
              <a:defRPr sz="1800"/>
            </a:pPr>
            <a:r>
              <a:rPr sz="2196"/>
              <a:t>[3] Vikram, T. N., Lohan, K. S., Tscherepanow, M., Rohlfing, K., &amp; Wrede, B. Can state-of-the-art saliency systems model infant gazing behavior in tutoring situations?. Frontiers in Computational Neuroscience, DOI, 10.</a:t>
            </a:r>
            <a:endParaRPr sz="2196"/>
          </a:p>
          <a:p>
            <a:pPr lvl="0" marL="0" indent="0" defTabSz="356362">
              <a:spcBef>
                <a:spcPts val="2500"/>
              </a:spcBef>
              <a:buSzTx/>
              <a:buNone/>
              <a:defRPr sz="1800"/>
            </a:pPr>
            <a:r>
              <a:rPr sz="2196"/>
              <a:t>[4] Elsner, C., D’Ausilio, A., Gredebäck, G., Falck-Ytter, T., &amp; Fadiga, L. (2013). The motor cortex is causally related to predictive eye movements during action observation. Neuropsychologia, 51(3), 488–92. doi:10.1016/j.neuropsychologia.2012.12.007</a:t>
            </a:r>
            <a:endParaRPr sz="2196"/>
          </a:p>
          <a:p>
            <a:pPr lvl="0" marL="0" indent="0" defTabSz="356362">
              <a:spcBef>
                <a:spcPts val="2500"/>
              </a:spcBef>
              <a:buSzTx/>
              <a:buNone/>
              <a:defRPr sz="1800"/>
            </a:pPr>
            <a:r>
              <a:rPr sz="2196"/>
              <a:t>[5] Lohan, K. S., Griffiths, S. S., Sciutti, A., Partmann, T. C., &amp; Rohlfing, K. J. (2014). Co‐development of Manner and Path Concepts in Language, Action, and Eye‐Gaze Behavior. Topics in cognitive science, 6(3), 492-512.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Attention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Visual Attention</a:t>
            </a:r>
            <a:endParaRPr sz="3600"/>
          </a:p>
          <a:p>
            <a:pPr lvl="0">
              <a:defRPr sz="1800"/>
            </a:pPr>
            <a:r>
              <a:rPr sz="3600"/>
              <a:t>Audio Attention</a:t>
            </a:r>
            <a:endParaRPr sz="3600"/>
          </a:p>
          <a:p>
            <a:pPr lvl="0">
              <a:defRPr sz="1800"/>
            </a:pPr>
            <a:r>
              <a:rPr sz="3600"/>
              <a:t>Joint Attention</a:t>
            </a:r>
          </a:p>
        </p:txBody>
      </p:sp>
      <p:sp>
        <p:nvSpPr>
          <p:cNvPr id="55" name="Shape 55"/>
          <p:cNvSpPr/>
          <p:nvPr/>
        </p:nvSpPr>
        <p:spPr>
          <a:xfrm flipH="1">
            <a:off x="4946650" y="4102100"/>
            <a:ext cx="281801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12624168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Visual Attention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952500" y="2603500"/>
            <a:ext cx="6203206" cy="6286500"/>
          </a:xfrm>
          <a:prstGeom prst="rect">
            <a:avLst/>
          </a:prstGeom>
        </p:spPr>
        <p:txBody>
          <a:bodyPr/>
          <a:lstStyle/>
          <a:p>
            <a:pPr lvl="0" marL="262254" indent="-262254" defTabSz="344677">
              <a:spcBef>
                <a:spcPts val="2400"/>
              </a:spcBef>
              <a:defRPr sz="1800"/>
            </a:pPr>
            <a:r>
              <a:rPr sz="2124"/>
              <a:t>Defined by Cognitive Phycology</a:t>
            </a:r>
            <a:endParaRPr sz="2124"/>
          </a:p>
          <a:p>
            <a:pPr lvl="0" marL="262254" indent="-262254" defTabSz="344677">
              <a:spcBef>
                <a:spcPts val="2400"/>
              </a:spcBef>
              <a:defRPr sz="1800"/>
            </a:pPr>
            <a:r>
              <a:rPr sz="2124"/>
              <a:t>Visual attention a two-stage process [1]:</a:t>
            </a:r>
            <a:endParaRPr sz="2124"/>
          </a:p>
          <a:p>
            <a:pPr lvl="1" marL="749299" indent="-374649" defTabSz="344677">
              <a:spcBef>
                <a:spcPts val="2400"/>
              </a:spcBef>
              <a:buSzPct val="100000"/>
              <a:buAutoNum type="arabicPeriod" startAt="1"/>
              <a:defRPr sz="1800"/>
            </a:pPr>
            <a:r>
              <a:rPr sz="2124"/>
              <a:t>attention is distributed uniformly over the external visual scene </a:t>
            </a:r>
            <a:endParaRPr sz="2124"/>
          </a:p>
          <a:p>
            <a:pPr lvl="1" marL="749299" indent="-374649" defTabSz="344677">
              <a:spcBef>
                <a:spcPts val="2400"/>
              </a:spcBef>
              <a:buSzPct val="100000"/>
              <a:buAutoNum type="arabicPeriod" startAt="1"/>
              <a:defRPr sz="1800"/>
            </a:pPr>
            <a:r>
              <a:rPr sz="2124"/>
              <a:t>attention is concentrated to a specific area of the visual scene (i.e. it is focused)</a:t>
            </a:r>
            <a:endParaRPr sz="2124"/>
          </a:p>
          <a:p>
            <a:pPr lvl="0" marL="262254" indent="-262254" defTabSz="344677">
              <a:spcBef>
                <a:spcPts val="2400"/>
              </a:spcBef>
              <a:defRPr sz="1800"/>
            </a:pPr>
            <a:r>
              <a:rPr sz="2124"/>
              <a:t>This focusing process can be explained by the Fovea</a:t>
            </a:r>
            <a:endParaRPr sz="2124"/>
          </a:p>
          <a:p>
            <a:pPr lvl="1" marL="524509" indent="-262254" defTabSz="344677">
              <a:spcBef>
                <a:spcPts val="2400"/>
              </a:spcBef>
              <a:defRPr sz="1800"/>
            </a:pPr>
            <a:r>
              <a:rPr sz="2124"/>
              <a:t>small central pit composed of closely packed cones</a:t>
            </a:r>
            <a:endParaRPr sz="2124"/>
          </a:p>
          <a:p>
            <a:pPr lvl="1" marL="524509" indent="-262254" defTabSz="344677">
              <a:spcBef>
                <a:spcPts val="2400"/>
              </a:spcBef>
              <a:defRPr sz="1800"/>
            </a:pPr>
            <a:r>
              <a:rPr sz="2124"/>
              <a:t>fovea is responsible for sharp central vision (also called foveal vision)</a:t>
            </a:r>
          </a:p>
        </p:txBody>
      </p:sp>
      <p:pic>
        <p:nvPicPr>
          <p:cNvPr id="59" name="1016px-Schematic_diagram_of_the_human_eye_en.sv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4983" y="3092946"/>
            <a:ext cx="5225321" cy="5307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Visual Attention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xfrm>
            <a:off x="952500" y="2603500"/>
            <a:ext cx="7297391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Computer vision: </a:t>
            </a:r>
            <a:endParaRPr sz="3600"/>
          </a:p>
          <a:p>
            <a:pPr lvl="1">
              <a:defRPr sz="1800"/>
            </a:pPr>
            <a:r>
              <a:rPr sz="3600"/>
              <a:t>modelling the mechanism of human attention </a:t>
            </a:r>
            <a:endParaRPr sz="3600"/>
          </a:p>
          <a:p>
            <a:pPr lvl="1">
              <a:defRPr sz="1800"/>
            </a:pPr>
            <a:r>
              <a:rPr sz="3600"/>
              <a:t>bottom-up attentional mechanism</a:t>
            </a:r>
            <a:endParaRPr sz="3600"/>
          </a:p>
          <a:p>
            <a:pPr lvl="1">
              <a:defRPr sz="1800"/>
            </a:pPr>
            <a:r>
              <a:rPr sz="3600"/>
              <a:t>mimic the bottom-up process through saliency mechanism [2]</a:t>
            </a:r>
          </a:p>
        </p:txBody>
      </p:sp>
      <p:pic>
        <p:nvPicPr>
          <p:cNvPr id="63" name="400px-Wikipedia-spotligh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9426" y="3413869"/>
            <a:ext cx="3708451" cy="3708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Computational Modelling of Visual Attention 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What is Visual Attention? </a:t>
            </a:r>
          </a:p>
        </p:txBody>
      </p:sp>
      <p:pic>
        <p:nvPicPr>
          <p:cNvPr id="67" name="Screen Shot 2015-02-16 at 16.14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287" y="3645001"/>
            <a:ext cx="3516823" cy="4657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Screen Shot 2015-02-16 at 16.15.4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55937" y="3643586"/>
            <a:ext cx="3516823" cy="4660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" grpId="1"/>
      <p:bldP build="whole" bldLvl="1" animBg="1" rev="0" advAuto="0" spid="6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Saliency Map </a:t>
            </a:r>
          </a:p>
        </p:txBody>
      </p:sp>
      <p:pic>
        <p:nvPicPr>
          <p:cNvPr id="71" name="Screen Shot 2015-02-16 at 16.14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287" y="3645001"/>
            <a:ext cx="3516823" cy="4657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Screen Shot 2015-02-16 at 16.20.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2819" y="3645001"/>
            <a:ext cx="3496510" cy="4657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Screen Shot 2015-02-16 at 16.15.4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43038" y="3643586"/>
            <a:ext cx="3516823" cy="4660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" grpId="3"/>
      <p:bldP build="whole" bldLvl="1" animBg="1" rev="0" advAuto="0" spid="72" grpId="2"/>
      <p:bldP build="whole" bldLvl="1" animBg="1" rev="0" advAuto="0" spid="7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Applications 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952500" y="7452072"/>
            <a:ext cx="11099800" cy="1437928"/>
          </a:xfrm>
          <a:prstGeom prst="rect">
            <a:avLst/>
          </a:prstGeom>
        </p:spPr>
        <p:txBody>
          <a:bodyPr/>
          <a:lstStyle/>
          <a:p>
            <a:pPr lvl="8" marL="0" indent="1481327" defTabSz="473201">
              <a:spcBef>
                <a:spcPts val="34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sz="2916">
                <a:latin typeface="+mn-lt"/>
                <a:ea typeface="+mn-ea"/>
                <a:cs typeface="+mn-cs"/>
                <a:sym typeface="Helvetica Light"/>
              </a:rPr>
              <a:t>                             Resized without      Resized with</a:t>
            </a:r>
            <a:endParaRPr sz="2916">
              <a:latin typeface="+mn-lt"/>
              <a:ea typeface="+mn-ea"/>
              <a:cs typeface="+mn-cs"/>
              <a:sym typeface="Helvetica Light"/>
            </a:endParaRPr>
          </a:p>
          <a:p>
            <a:pPr lvl="8" marL="0" indent="1481327" defTabSz="473201">
              <a:spcBef>
                <a:spcPts val="34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sz="2916">
                <a:latin typeface="+mn-lt"/>
                <a:ea typeface="+mn-ea"/>
                <a:cs typeface="+mn-cs"/>
                <a:sym typeface="Helvetica Light"/>
              </a:rPr>
              <a:t>                             Saliency                  Saliency </a:t>
            </a:r>
          </a:p>
        </p:txBody>
      </p:sp>
      <p:pic>
        <p:nvPicPr>
          <p:cNvPr id="77" name="Screen Shot 2015-02-16 at 16.29.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927" y="4138519"/>
            <a:ext cx="4412985" cy="3216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Screen Shot 2015-02-16 at 16.29.1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7708" y="4138519"/>
            <a:ext cx="2771497" cy="3216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Screen Shot 2015-02-16 at 16.29.2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89001" y="4138519"/>
            <a:ext cx="2771497" cy="3216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" grpId="1"/>
      <p:bldP build="whole" bldLvl="1" animBg="1" rev="0" advAuto="0" spid="79" grpId="3"/>
      <p:bldP build="whole" bldLvl="1" animBg="1" rev="0" advAuto="0" spid="7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Other Applications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Video Retargeting 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Image quality assessment 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Aesthetics analysis 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Robot eye-gaze control 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Image segmentation </a:t>
            </a:r>
            <a:endParaRPr sz="3420"/>
          </a:p>
          <a:p>
            <a:pPr lvl="0" marL="422275" indent="-422275" defTabSz="554990">
              <a:spcBef>
                <a:spcPts val="3900"/>
              </a:spcBef>
              <a:defRPr sz="1800"/>
            </a:pPr>
            <a:r>
              <a:rPr sz="3420"/>
              <a:t>and off late, Object detection, recognition and localisation 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